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5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63" r:id="rId10"/>
    <p:sldId id="264" r:id="rId11"/>
    <p:sldId id="265" r:id="rId12"/>
    <p:sldId id="277" r:id="rId13"/>
    <p:sldId id="278" r:id="rId14"/>
    <p:sldId id="279" r:id="rId15"/>
    <p:sldId id="280" r:id="rId16"/>
  </p:sldIdLst>
  <p:sldSz cx="18288000" cy="10287000"/>
  <p:notesSz cx="6858000" cy="9144000"/>
  <p:embeddedFontLst>
    <p:embeddedFont>
      <p:font typeface="Nanum Myeongjo Regular Bold" panose="020B0600000101010101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rimson Roman Bold" panose="020B0600000101010101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12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7" name="AutoShape 6">
            <a:extLst>
              <a:ext uri="{FF2B5EF4-FFF2-40B4-BE49-F238E27FC236}">
                <a16:creationId xmlns:a16="http://schemas.microsoft.com/office/drawing/2014/main" id="{784168B2-DD8B-B9D6-DA80-FAD944604A79}"/>
              </a:ext>
            </a:extLst>
          </p:cNvPr>
          <p:cNvSpPr/>
          <p:nvPr/>
        </p:nvSpPr>
        <p:spPr>
          <a:xfrm>
            <a:off x="1028700" y="9472934"/>
            <a:ext cx="16365656" cy="0"/>
          </a:xfrm>
          <a:prstGeom prst="line">
            <a:avLst/>
          </a:prstGeom>
          <a:ln w="19050" cap="flat">
            <a:solidFill>
              <a:srgbClr val="6656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EC6D53E4-4CD4-A532-1411-B8A71298E112}"/>
              </a:ext>
            </a:extLst>
          </p:cNvPr>
          <p:cNvSpPr txBox="1"/>
          <p:nvPr/>
        </p:nvSpPr>
        <p:spPr>
          <a:xfrm>
            <a:off x="5144166" y="4038371"/>
            <a:ext cx="12250190" cy="151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499"/>
              </a:lnSpc>
            </a:pPr>
            <a:r>
              <a:rPr lang="en-US" sz="9999" spc="-399" dirty="0">
                <a:solidFill>
                  <a:srgbClr val="704F48"/>
                </a:solidFill>
                <a:latin typeface="Nanum Myeongjo Regular Bold"/>
              </a:rPr>
              <a:t>Logistic classification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83C2C9B0-6BC0-6B61-69EF-FA7ED925A1E3}"/>
              </a:ext>
            </a:extLst>
          </p:cNvPr>
          <p:cNvSpPr txBox="1"/>
          <p:nvPr/>
        </p:nvSpPr>
        <p:spPr>
          <a:xfrm>
            <a:off x="5144166" y="8287929"/>
            <a:ext cx="12250190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ko-KR" altLang="en-US" sz="2800" spc="-48" dirty="0">
                <a:solidFill>
                  <a:srgbClr val="704F48"/>
                </a:solidFill>
                <a:ea typeface="Source Han Sans KR Medium"/>
              </a:rPr>
              <a:t>김민서</a:t>
            </a:r>
            <a:r>
              <a:rPr lang="en-US" altLang="ko-KR" sz="2800" spc="-48" dirty="0">
                <a:solidFill>
                  <a:srgbClr val="704F48"/>
                </a:solidFill>
                <a:ea typeface="Source Han Sans KR Medium"/>
              </a:rPr>
              <a:t>, </a:t>
            </a:r>
            <a:r>
              <a:rPr lang="ko-KR" altLang="en-US" sz="2800" spc="-48" dirty="0">
                <a:solidFill>
                  <a:srgbClr val="704F48"/>
                </a:solidFill>
                <a:ea typeface="Source Han Sans KR Medium"/>
              </a:rPr>
              <a:t>김인우</a:t>
            </a:r>
            <a:r>
              <a:rPr lang="en-US" altLang="ko-KR" sz="2800" spc="-48" dirty="0">
                <a:solidFill>
                  <a:srgbClr val="704F48"/>
                </a:solidFill>
                <a:ea typeface="Source Han Sans KR Medium"/>
              </a:rPr>
              <a:t>, </a:t>
            </a:r>
            <a:r>
              <a:rPr lang="ko-KR" altLang="en-US" sz="2800" spc="-48" dirty="0">
                <a:solidFill>
                  <a:srgbClr val="704F48"/>
                </a:solidFill>
                <a:ea typeface="Source Han Sans KR Medium"/>
              </a:rPr>
              <a:t>김준성</a:t>
            </a:r>
            <a:r>
              <a:rPr lang="en-US" altLang="ko-KR" sz="2800" spc="-48" dirty="0">
                <a:solidFill>
                  <a:srgbClr val="704F48"/>
                </a:solidFill>
                <a:ea typeface="Source Han Sans KR Medium"/>
              </a:rPr>
              <a:t>, </a:t>
            </a:r>
            <a:r>
              <a:rPr lang="ko-KR" altLang="en-US" sz="2800" spc="-48" dirty="0" err="1">
                <a:solidFill>
                  <a:srgbClr val="704F48"/>
                </a:solidFill>
                <a:ea typeface="Source Han Sans KR Medium"/>
              </a:rPr>
              <a:t>이민욱</a:t>
            </a:r>
            <a:r>
              <a:rPr lang="en-US" altLang="ko-KR" sz="2800" spc="-48" dirty="0">
                <a:solidFill>
                  <a:srgbClr val="704F48"/>
                </a:solidFill>
                <a:ea typeface="Source Han Sans KR Medium"/>
              </a:rPr>
              <a:t>, </a:t>
            </a:r>
            <a:r>
              <a:rPr lang="ko-KR" altLang="en-US" sz="2800" spc="-48" dirty="0">
                <a:solidFill>
                  <a:srgbClr val="704F48"/>
                </a:solidFill>
                <a:ea typeface="Source Han Sans KR Medium"/>
              </a:rPr>
              <a:t>조형찬</a:t>
            </a:r>
            <a:endParaRPr lang="en-US" altLang="ko-KR" sz="2800" spc="-48" dirty="0">
              <a:solidFill>
                <a:srgbClr val="704F48"/>
              </a:solidFill>
              <a:ea typeface="Source Han Sans KR Medium"/>
            </a:endParaRPr>
          </a:p>
          <a:p>
            <a:pPr algn="r">
              <a:lnSpc>
                <a:spcPts val="3000"/>
              </a:lnSpc>
            </a:pPr>
            <a:endParaRPr lang="en-US" altLang="ko-KR" sz="2800" spc="-48" dirty="0">
              <a:solidFill>
                <a:srgbClr val="704F48"/>
              </a:solidFill>
              <a:ea typeface="Source Han Sans KR Medium"/>
            </a:endParaRPr>
          </a:p>
          <a:p>
            <a:pPr algn="r">
              <a:lnSpc>
                <a:spcPts val="3000"/>
              </a:lnSpc>
            </a:pPr>
            <a:r>
              <a:rPr lang="en-US" sz="2800" spc="-48" dirty="0">
                <a:solidFill>
                  <a:srgbClr val="704F48"/>
                </a:solidFill>
                <a:ea typeface="Source Han Sans KR Medium"/>
              </a:rPr>
              <a:t>--</a:t>
            </a:r>
            <a:r>
              <a:rPr lang="ko-KR" altLang="en-US" sz="2800" spc="-48" dirty="0">
                <a:solidFill>
                  <a:srgbClr val="704F48"/>
                </a:solidFill>
                <a:ea typeface="Source Han Sans KR Medium"/>
              </a:rPr>
              <a:t>발표 </a:t>
            </a:r>
            <a:r>
              <a:rPr lang="en-US" altLang="ko-KR" sz="2800" spc="-48" dirty="0">
                <a:solidFill>
                  <a:srgbClr val="704F48"/>
                </a:solidFill>
                <a:ea typeface="Source Han Sans KR Medium"/>
              </a:rPr>
              <a:t>: </a:t>
            </a:r>
            <a:r>
              <a:rPr lang="ko-KR" altLang="en-US" sz="2800" spc="-48" dirty="0">
                <a:solidFill>
                  <a:srgbClr val="704F48"/>
                </a:solidFill>
                <a:ea typeface="Source Han Sans KR Medium"/>
              </a:rPr>
              <a:t>김인우 </a:t>
            </a:r>
            <a:endParaRPr lang="en-US" sz="2800" spc="-48" dirty="0">
              <a:solidFill>
                <a:srgbClr val="704F48"/>
              </a:solidFill>
              <a:ea typeface="Source Han Sans KR Medium"/>
            </a:endParaRP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2DA73C06-DA2B-6C1F-6307-CE185844DCB0}"/>
              </a:ext>
            </a:extLst>
          </p:cNvPr>
          <p:cNvGrpSpPr/>
          <p:nvPr/>
        </p:nvGrpSpPr>
        <p:grpSpPr>
          <a:xfrm>
            <a:off x="-1524000" y="-3543300"/>
            <a:ext cx="20063688" cy="14114658"/>
            <a:chOff x="0" y="-47625"/>
            <a:chExt cx="5284264" cy="3717441"/>
          </a:xfrm>
          <a:noFill/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74A0A560-4520-B15D-BC8A-D38E22E3D3DA}"/>
                </a:ext>
              </a:extLst>
            </p:cNvPr>
            <p:cNvSpPr/>
            <p:nvPr/>
          </p:nvSpPr>
          <p:spPr>
            <a:xfrm>
              <a:off x="408342" y="894891"/>
              <a:ext cx="4875922" cy="2774925"/>
            </a:xfrm>
            <a:custGeom>
              <a:avLst/>
              <a:gdLst/>
              <a:ahLst/>
              <a:cxnLst/>
              <a:rect l="l" t="t" r="r" b="b"/>
              <a:pathLst>
                <a:path w="4875922" h="2774925">
                  <a:moveTo>
                    <a:pt x="0" y="0"/>
                  </a:moveTo>
                  <a:lnTo>
                    <a:pt x="4875922" y="0"/>
                  </a:lnTo>
                  <a:lnTo>
                    <a:pt x="4875922" y="2774925"/>
                  </a:lnTo>
                  <a:lnTo>
                    <a:pt x="0" y="277492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5">
              <a:extLst>
                <a:ext uri="{FF2B5EF4-FFF2-40B4-BE49-F238E27FC236}">
                  <a16:creationId xmlns:a16="http://schemas.microsoft.com/office/drawing/2014/main" id="{D8A8714F-9E7B-6050-9783-5C0759F881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3">
            <a:extLst>
              <a:ext uri="{FF2B5EF4-FFF2-40B4-BE49-F238E27FC236}">
                <a16:creationId xmlns:a16="http://schemas.microsoft.com/office/drawing/2014/main" id="{8126ADD5-A283-FE62-1099-13E54C0D3AAD}"/>
              </a:ext>
            </a:extLst>
          </p:cNvPr>
          <p:cNvGrpSpPr/>
          <p:nvPr/>
        </p:nvGrpSpPr>
        <p:grpSpPr>
          <a:xfrm>
            <a:off x="-1371600" y="-3390900"/>
            <a:ext cx="19884863" cy="13887206"/>
            <a:chOff x="0" y="-47625"/>
            <a:chExt cx="5237166" cy="3657536"/>
          </a:xfrm>
        </p:grpSpPr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A5F5E730-851D-2C4E-1028-0CB1F8717651}"/>
                </a:ext>
              </a:extLst>
            </p:cNvPr>
            <p:cNvSpPr/>
            <p:nvPr/>
          </p:nvSpPr>
          <p:spPr>
            <a:xfrm>
              <a:off x="361244" y="834986"/>
              <a:ext cx="4875922" cy="2774925"/>
            </a:xfrm>
            <a:custGeom>
              <a:avLst/>
              <a:gdLst/>
              <a:ahLst/>
              <a:cxnLst/>
              <a:rect l="l" t="t" r="r" b="b"/>
              <a:pathLst>
                <a:path w="4875922" h="2774925">
                  <a:moveTo>
                    <a:pt x="0" y="0"/>
                  </a:moveTo>
                  <a:lnTo>
                    <a:pt x="4875922" y="0"/>
                  </a:lnTo>
                  <a:lnTo>
                    <a:pt x="4875922" y="2774925"/>
                  </a:lnTo>
                  <a:lnTo>
                    <a:pt x="0" y="2774925"/>
                  </a:lnTo>
                  <a:close/>
                </a:path>
              </a:pathLst>
            </a:custGeom>
            <a:solidFill>
              <a:srgbClr val="AB9E9C">
                <a:alpha val="8000"/>
              </a:srgbClr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63183D53-26E7-DF95-8B27-3E75D1425D10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6661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15291" y="654691"/>
            <a:ext cx="1220753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179" dirty="0">
                <a:solidFill>
                  <a:srgbClr val="704F48"/>
                </a:solidFill>
                <a:ea typeface="Nanum Myeongjo Regular Bold"/>
              </a:rPr>
              <a:t>New cost function for logistic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5750B88-1BFA-8CC5-0F0F-D19CB34C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05" y="1850429"/>
            <a:ext cx="6762750" cy="353917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04C74EE-1563-233C-78BA-1DF371A37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0" y="190500"/>
            <a:ext cx="4838700" cy="541473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FE220CD-E7D3-6AEA-B067-E2A0ECC66A39}"/>
              </a:ext>
            </a:extLst>
          </p:cNvPr>
          <p:cNvSpPr txBox="1"/>
          <p:nvPr/>
        </p:nvSpPr>
        <p:spPr>
          <a:xfrm>
            <a:off x="10082931" y="1839401"/>
            <a:ext cx="3175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y=-</a:t>
            </a:r>
            <a:r>
              <a:rPr lang="en-US" altLang="ko-KR" sz="2200" dirty="0" err="1"/>
              <a:t>logx</a:t>
            </a:r>
            <a:r>
              <a:rPr lang="en-US" altLang="ko-KR" sz="2200" dirty="0"/>
              <a:t> </a:t>
            </a:r>
            <a:r>
              <a:rPr lang="ko-KR" altLang="en-US" sz="2200" dirty="0"/>
              <a:t>그래프의 개형 ◀</a:t>
            </a:r>
            <a:endParaRPr lang="en-US" altLang="ko-KR" sz="2200" dirty="0"/>
          </a:p>
          <a:p>
            <a:pPr algn="r"/>
            <a:r>
              <a:rPr lang="en-US" altLang="ko-KR" sz="2200" dirty="0"/>
              <a:t>case) y=1;</a:t>
            </a:r>
            <a:endParaRPr lang="ko-KR" altLang="en-US" sz="2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DF9776-2761-49FB-1080-3DA15DD80AD9}"/>
              </a:ext>
            </a:extLst>
          </p:cNvPr>
          <p:cNvSpPr txBox="1"/>
          <p:nvPr/>
        </p:nvSpPr>
        <p:spPr>
          <a:xfrm>
            <a:off x="190500" y="5456449"/>
            <a:ext cx="127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Cost function  : </a:t>
            </a:r>
            <a:r>
              <a:rPr lang="ko-KR" altLang="en-US" sz="2400" dirty="0"/>
              <a:t>실제 데이터와 예측한 값의 차이가 클수록 </a:t>
            </a:r>
            <a:r>
              <a:rPr lang="en-US" altLang="ko-KR" sz="2400" dirty="0"/>
              <a:t>cost function</a:t>
            </a:r>
            <a:r>
              <a:rPr lang="ko-KR" altLang="en-US" sz="2400" dirty="0"/>
              <a:t>이 반환하는 값도 </a:t>
            </a:r>
            <a:r>
              <a:rPr lang="ko-KR" altLang="en-US" sz="2400" dirty="0" err="1"/>
              <a:t>커야함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19FE22F-B296-0E65-A55F-F5768B28D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5940348"/>
            <a:ext cx="7796931" cy="380641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21B62ED-D899-C942-9439-1F47D3826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7254137"/>
            <a:ext cx="8771946" cy="101309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89CB494-C922-D8A4-9330-C4391F98DD1D}"/>
              </a:ext>
            </a:extLst>
          </p:cNvPr>
          <p:cNvSpPr txBox="1"/>
          <p:nvPr/>
        </p:nvSpPr>
        <p:spPr>
          <a:xfrm rot="4572413">
            <a:off x="9034909" y="6865299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00B050"/>
                </a:solidFill>
              </a:rPr>
              <a:t>▶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FA0D26E-C04B-ED03-0A28-B60B18A137F0}"/>
              </a:ext>
            </a:extLst>
          </p:cNvPr>
          <p:cNvCxnSpPr>
            <a:cxnSpLocks/>
          </p:cNvCxnSpPr>
          <p:nvPr/>
        </p:nvCxnSpPr>
        <p:spPr>
          <a:xfrm rot="16200000" flipV="1">
            <a:off x="6763681" y="4677213"/>
            <a:ext cx="2572643" cy="2564846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62E4853F-BF69-3A87-DECD-101D9BA01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400" y="8642202"/>
            <a:ext cx="4505998" cy="127177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E06CFF14-C1E2-361A-C8BD-810066DA3A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3237" y="8459183"/>
            <a:ext cx="5191125" cy="3524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17F6502-8F59-930A-27B6-B5C9BE78C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" y="-1"/>
            <a:ext cx="11854543" cy="98360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1DA76D6-D959-189C-0C32-931EF2C10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029" y="197098"/>
            <a:ext cx="7543800" cy="8382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EF5ADBF-95ED-30AF-C329-FA846FF19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8686" y="1232397"/>
            <a:ext cx="6654800" cy="72492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7"/>
          <p:cNvSpPr txBox="1"/>
          <p:nvPr/>
        </p:nvSpPr>
        <p:spPr>
          <a:xfrm>
            <a:off x="715291" y="654691"/>
            <a:ext cx="1220753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179" dirty="0">
                <a:solidFill>
                  <a:srgbClr val="704F48"/>
                </a:solidFill>
                <a:ea typeface="Nanum Myeongjo Regular Bold"/>
              </a:rPr>
              <a:t>Logistic regression (in </a:t>
            </a:r>
            <a:r>
              <a:rPr lang="en-US" sz="7200" spc="-179" dirty="0" err="1">
                <a:solidFill>
                  <a:srgbClr val="704F48"/>
                </a:solidFill>
                <a:ea typeface="Nanum Myeongjo Regular Bold"/>
              </a:rPr>
              <a:t>pytorch</a:t>
            </a:r>
            <a:r>
              <a:rPr lang="en-US" sz="7200" spc="-179" dirty="0">
                <a:solidFill>
                  <a:srgbClr val="704F48"/>
                </a:solidFill>
                <a:ea typeface="Nanum Myeongjo Regular Bold"/>
              </a:rPr>
              <a:t>)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E7A8F80-BAE5-F458-DE69-93CF139A5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03" y="2669843"/>
            <a:ext cx="14524064" cy="13069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7AC3D1-F21C-480D-63C5-05C104048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3" y="3903330"/>
            <a:ext cx="9443803" cy="1285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E73372-9BC3-4628-D984-4A7AB5BC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5103" y="3644237"/>
            <a:ext cx="3581400" cy="1804063"/>
          </a:xfrm>
          <a:prstGeom prst="rect">
            <a:avLst/>
          </a:prstGeom>
        </p:spPr>
      </p:pic>
      <p:sp>
        <p:nvSpPr>
          <p:cNvPr id="8" name="TextBox 37">
            <a:extLst>
              <a:ext uri="{FF2B5EF4-FFF2-40B4-BE49-F238E27FC236}">
                <a16:creationId xmlns:a16="http://schemas.microsoft.com/office/drawing/2014/main" id="{A2EEE2BC-5903-A739-6694-1247B8154095}"/>
              </a:ext>
            </a:extLst>
          </p:cNvPr>
          <p:cNvSpPr txBox="1"/>
          <p:nvPr/>
        </p:nvSpPr>
        <p:spPr>
          <a:xfrm>
            <a:off x="715290" y="1616474"/>
            <a:ext cx="12207535" cy="962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6000" spc="-179" dirty="0">
                <a:solidFill>
                  <a:srgbClr val="704F48"/>
                </a:solidFill>
                <a:ea typeface="Nanum Myeongjo Regular Bold"/>
              </a:rPr>
              <a:t>-training data;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62E6D5-ED0B-4B50-1DFF-234374763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5905181"/>
            <a:ext cx="10684455" cy="4741227"/>
          </a:xfrm>
          <a:prstGeom prst="rect">
            <a:avLst/>
          </a:prstGeom>
        </p:spPr>
      </p:pic>
      <p:sp>
        <p:nvSpPr>
          <p:cNvPr id="4" name="Freeform 4">
            <a:extLst>
              <a:ext uri="{FF2B5EF4-FFF2-40B4-BE49-F238E27FC236}">
                <a16:creationId xmlns:a16="http://schemas.microsoft.com/office/drawing/2014/main" id="{995C9E66-864F-3607-4071-90EC44F0DD9D}"/>
              </a:ext>
            </a:extLst>
          </p:cNvPr>
          <p:cNvSpPr/>
          <p:nvPr/>
        </p:nvSpPr>
        <p:spPr>
          <a:xfrm>
            <a:off x="-2" y="-39737"/>
            <a:ext cx="18513265" cy="10536043"/>
          </a:xfrm>
          <a:custGeom>
            <a:avLst/>
            <a:gdLst/>
            <a:ahLst/>
            <a:cxnLst/>
            <a:rect l="l" t="t" r="r" b="b"/>
            <a:pathLst>
              <a:path w="4875922" h="2774925">
                <a:moveTo>
                  <a:pt x="0" y="0"/>
                </a:moveTo>
                <a:lnTo>
                  <a:pt x="4875922" y="0"/>
                </a:lnTo>
                <a:lnTo>
                  <a:pt x="4875922" y="2774925"/>
                </a:lnTo>
                <a:lnTo>
                  <a:pt x="0" y="2774925"/>
                </a:lnTo>
                <a:close/>
              </a:path>
            </a:pathLst>
          </a:custGeom>
          <a:solidFill>
            <a:srgbClr val="AB9E9C">
              <a:alpha val="8000"/>
            </a:srgbClr>
          </a:solidFill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1112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7"/>
          <p:cNvSpPr txBox="1"/>
          <p:nvPr/>
        </p:nvSpPr>
        <p:spPr>
          <a:xfrm>
            <a:off x="715291" y="654691"/>
            <a:ext cx="1220753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179" dirty="0">
                <a:solidFill>
                  <a:srgbClr val="704F48"/>
                </a:solidFill>
                <a:ea typeface="Nanum Myeongjo Regular Bold"/>
              </a:rPr>
              <a:t>Logistic regression (in </a:t>
            </a:r>
            <a:r>
              <a:rPr lang="en-US" sz="7200" spc="-179" dirty="0" err="1">
                <a:solidFill>
                  <a:srgbClr val="704F48"/>
                </a:solidFill>
                <a:ea typeface="Nanum Myeongjo Regular Bold"/>
              </a:rPr>
              <a:t>pytorch</a:t>
            </a:r>
            <a:r>
              <a:rPr lang="en-US" sz="7200" spc="-179" dirty="0">
                <a:solidFill>
                  <a:srgbClr val="704F48"/>
                </a:solidFill>
                <a:ea typeface="Nanum Myeongjo Regular Bold"/>
              </a:rPr>
              <a:t>)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37">
            <a:extLst>
              <a:ext uri="{FF2B5EF4-FFF2-40B4-BE49-F238E27FC236}">
                <a16:creationId xmlns:a16="http://schemas.microsoft.com/office/drawing/2014/main" id="{A2EEE2BC-5903-A739-6694-1247B8154095}"/>
              </a:ext>
            </a:extLst>
          </p:cNvPr>
          <p:cNvSpPr txBox="1"/>
          <p:nvPr/>
        </p:nvSpPr>
        <p:spPr>
          <a:xfrm>
            <a:off x="715291" y="1589273"/>
            <a:ext cx="12207535" cy="962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6000" spc="-179" dirty="0">
                <a:solidFill>
                  <a:srgbClr val="704F48"/>
                </a:solidFill>
                <a:ea typeface="Nanum Myeongjo Regular Bold"/>
              </a:rPr>
              <a:t>-computing the Hypothesis;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2693BD5-2894-C45D-67F4-6F2138995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91" y="2394735"/>
            <a:ext cx="14744344" cy="688069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654210B-CE10-0802-5C4B-A22E0F941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001" y="9110546"/>
            <a:ext cx="14341034" cy="10435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623768-D6EE-AB28-A73C-4FE0F25D5373}"/>
              </a:ext>
            </a:extLst>
          </p:cNvPr>
          <p:cNvSpPr txBox="1"/>
          <p:nvPr/>
        </p:nvSpPr>
        <p:spPr>
          <a:xfrm>
            <a:off x="461988" y="8850481"/>
            <a:ext cx="4886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▶한 번에 구할 수 도 있다</a:t>
            </a:r>
            <a:r>
              <a:rPr lang="en-US" altLang="ko-KR" sz="3200" dirty="0"/>
              <a:t>!</a:t>
            </a:r>
            <a:endParaRPr lang="ko-KR" altLang="en-US" sz="3200" dirty="0"/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FFCAE399-D689-F83B-C642-F6F79A64CE68}"/>
              </a:ext>
            </a:extLst>
          </p:cNvPr>
          <p:cNvSpPr/>
          <p:nvPr/>
        </p:nvSpPr>
        <p:spPr>
          <a:xfrm>
            <a:off x="-2" y="-39737"/>
            <a:ext cx="18513265" cy="10536043"/>
          </a:xfrm>
          <a:custGeom>
            <a:avLst/>
            <a:gdLst/>
            <a:ahLst/>
            <a:cxnLst/>
            <a:rect l="l" t="t" r="r" b="b"/>
            <a:pathLst>
              <a:path w="4875922" h="2774925">
                <a:moveTo>
                  <a:pt x="0" y="0"/>
                </a:moveTo>
                <a:lnTo>
                  <a:pt x="4875922" y="0"/>
                </a:lnTo>
                <a:lnTo>
                  <a:pt x="4875922" y="2774925"/>
                </a:lnTo>
                <a:lnTo>
                  <a:pt x="0" y="2774925"/>
                </a:lnTo>
                <a:close/>
              </a:path>
            </a:pathLst>
          </a:custGeom>
          <a:solidFill>
            <a:srgbClr val="AB9E9C">
              <a:alpha val="8000"/>
            </a:srgbClr>
          </a:solidFill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6312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7"/>
          <p:cNvSpPr txBox="1"/>
          <p:nvPr/>
        </p:nvSpPr>
        <p:spPr>
          <a:xfrm>
            <a:off x="715291" y="654691"/>
            <a:ext cx="1220753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179" dirty="0">
                <a:solidFill>
                  <a:srgbClr val="704F48"/>
                </a:solidFill>
                <a:ea typeface="Nanum Myeongjo Regular Bold"/>
              </a:rPr>
              <a:t>Logistic regression (in </a:t>
            </a:r>
            <a:r>
              <a:rPr lang="en-US" sz="7200" spc="-179" dirty="0" err="1">
                <a:solidFill>
                  <a:srgbClr val="704F48"/>
                </a:solidFill>
                <a:ea typeface="Nanum Myeongjo Regular Bold"/>
              </a:rPr>
              <a:t>pytorch</a:t>
            </a:r>
            <a:r>
              <a:rPr lang="en-US" sz="7200" spc="-179" dirty="0">
                <a:solidFill>
                  <a:srgbClr val="704F48"/>
                </a:solidFill>
                <a:ea typeface="Nanum Myeongjo Regular Bold"/>
              </a:rPr>
              <a:t>)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37">
            <a:extLst>
              <a:ext uri="{FF2B5EF4-FFF2-40B4-BE49-F238E27FC236}">
                <a16:creationId xmlns:a16="http://schemas.microsoft.com/office/drawing/2014/main" id="{A2EEE2BC-5903-A739-6694-1247B8154095}"/>
              </a:ext>
            </a:extLst>
          </p:cNvPr>
          <p:cNvSpPr txBox="1"/>
          <p:nvPr/>
        </p:nvSpPr>
        <p:spPr>
          <a:xfrm>
            <a:off x="715291" y="1589273"/>
            <a:ext cx="12207535" cy="962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6000" spc="-179" dirty="0">
                <a:solidFill>
                  <a:srgbClr val="704F48"/>
                </a:solidFill>
                <a:ea typeface="Nanum Myeongjo Regular Bold"/>
              </a:rPr>
              <a:t>-computing the cost function;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2F9AA6-1BFC-E5DF-C6FE-7560B3247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170" y="2401637"/>
            <a:ext cx="9992830" cy="10130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B6C4AB-6BF7-A870-D9D2-926738767BA9}"/>
              </a:ext>
            </a:extLst>
          </p:cNvPr>
          <p:cNvSpPr txBox="1"/>
          <p:nvPr/>
        </p:nvSpPr>
        <p:spPr>
          <a:xfrm>
            <a:off x="8001000" y="26398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/>
              <a:t>ㆍ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4E03B8-EDAD-42FA-7C72-304F6D9BF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91" y="3414735"/>
            <a:ext cx="13216182" cy="48981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1FD4FE-F19C-BBCD-D858-66CEEA8FE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55" y="8019443"/>
            <a:ext cx="6352405" cy="10130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8FAF38-4BE7-EFE2-AE07-1DE57C59E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600" y="9265939"/>
            <a:ext cx="12504870" cy="10261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E37D83-C580-66D6-D6BC-BD568047A00C}"/>
              </a:ext>
            </a:extLst>
          </p:cNvPr>
          <p:cNvSpPr txBox="1"/>
          <p:nvPr/>
        </p:nvSpPr>
        <p:spPr>
          <a:xfrm>
            <a:off x="914400" y="9401807"/>
            <a:ext cx="4886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▶한 번에 구할 수 도 있다</a:t>
            </a:r>
            <a:r>
              <a:rPr lang="en-US" altLang="ko-KR" sz="3200" dirty="0"/>
              <a:t>!</a:t>
            </a:r>
            <a:endParaRPr lang="ko-KR" altLang="en-US" sz="3200" dirty="0"/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0220606F-5C87-10DF-A123-5CF26AD46F12}"/>
              </a:ext>
            </a:extLst>
          </p:cNvPr>
          <p:cNvSpPr/>
          <p:nvPr/>
        </p:nvSpPr>
        <p:spPr>
          <a:xfrm>
            <a:off x="-2" y="-39737"/>
            <a:ext cx="18513265" cy="10536043"/>
          </a:xfrm>
          <a:custGeom>
            <a:avLst/>
            <a:gdLst/>
            <a:ahLst/>
            <a:cxnLst/>
            <a:rect l="l" t="t" r="r" b="b"/>
            <a:pathLst>
              <a:path w="4875922" h="2774925">
                <a:moveTo>
                  <a:pt x="0" y="0"/>
                </a:moveTo>
                <a:lnTo>
                  <a:pt x="4875922" y="0"/>
                </a:lnTo>
                <a:lnTo>
                  <a:pt x="4875922" y="2774925"/>
                </a:lnTo>
                <a:lnTo>
                  <a:pt x="0" y="2774925"/>
                </a:lnTo>
                <a:close/>
              </a:path>
            </a:pathLst>
          </a:custGeom>
          <a:solidFill>
            <a:srgbClr val="AB9E9C">
              <a:alpha val="8000"/>
            </a:srgbClr>
          </a:solidFill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094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7"/>
          <p:cNvSpPr txBox="1"/>
          <p:nvPr/>
        </p:nvSpPr>
        <p:spPr>
          <a:xfrm>
            <a:off x="715291" y="38100"/>
            <a:ext cx="1220753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179" dirty="0">
                <a:solidFill>
                  <a:srgbClr val="704F48"/>
                </a:solidFill>
                <a:ea typeface="Nanum Myeongjo Regular Bold"/>
              </a:rPr>
              <a:t>Logistic regression (in </a:t>
            </a:r>
            <a:r>
              <a:rPr lang="en-US" sz="7200" spc="-179" dirty="0" err="1">
                <a:solidFill>
                  <a:srgbClr val="704F48"/>
                </a:solidFill>
                <a:ea typeface="Nanum Myeongjo Regular Bold"/>
              </a:rPr>
              <a:t>pytorch</a:t>
            </a:r>
            <a:r>
              <a:rPr lang="en-US" sz="7200" spc="-179" dirty="0">
                <a:solidFill>
                  <a:srgbClr val="704F48"/>
                </a:solidFill>
                <a:ea typeface="Nanum Myeongjo Regular Bold"/>
              </a:rPr>
              <a:t>)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37">
            <a:extLst>
              <a:ext uri="{FF2B5EF4-FFF2-40B4-BE49-F238E27FC236}">
                <a16:creationId xmlns:a16="http://schemas.microsoft.com/office/drawing/2014/main" id="{A2EEE2BC-5903-A739-6694-1247B8154095}"/>
              </a:ext>
            </a:extLst>
          </p:cNvPr>
          <p:cNvSpPr txBox="1"/>
          <p:nvPr/>
        </p:nvSpPr>
        <p:spPr>
          <a:xfrm>
            <a:off x="715291" y="972682"/>
            <a:ext cx="12207535" cy="962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6000" spc="-179" dirty="0">
                <a:solidFill>
                  <a:srgbClr val="704F48"/>
                </a:solidFill>
                <a:ea typeface="Nanum Myeongjo Regular Bold"/>
              </a:rPr>
              <a:t>-whole training  procedure;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8E6B04-4D1F-2B9E-93E4-CDCE569C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91" y="1910985"/>
            <a:ext cx="13381709" cy="8538772"/>
          </a:xfrm>
          <a:prstGeom prst="rect">
            <a:avLst/>
          </a:prstGeom>
        </p:spPr>
      </p:pic>
      <p:sp>
        <p:nvSpPr>
          <p:cNvPr id="2" name="Freeform 4">
            <a:extLst>
              <a:ext uri="{FF2B5EF4-FFF2-40B4-BE49-F238E27FC236}">
                <a16:creationId xmlns:a16="http://schemas.microsoft.com/office/drawing/2014/main" id="{50E22DC4-82A3-062A-B485-519DAD02F4FB}"/>
              </a:ext>
            </a:extLst>
          </p:cNvPr>
          <p:cNvSpPr/>
          <p:nvPr/>
        </p:nvSpPr>
        <p:spPr>
          <a:xfrm>
            <a:off x="-2" y="-39737"/>
            <a:ext cx="18513265" cy="10536043"/>
          </a:xfrm>
          <a:custGeom>
            <a:avLst/>
            <a:gdLst/>
            <a:ahLst/>
            <a:cxnLst/>
            <a:rect l="l" t="t" r="r" b="b"/>
            <a:pathLst>
              <a:path w="4875922" h="2774925">
                <a:moveTo>
                  <a:pt x="0" y="0"/>
                </a:moveTo>
                <a:lnTo>
                  <a:pt x="4875922" y="0"/>
                </a:lnTo>
                <a:lnTo>
                  <a:pt x="4875922" y="2774925"/>
                </a:lnTo>
                <a:lnTo>
                  <a:pt x="0" y="2774925"/>
                </a:lnTo>
                <a:close/>
              </a:path>
            </a:pathLst>
          </a:custGeom>
          <a:solidFill>
            <a:srgbClr val="AB9E9C">
              <a:alpha val="8000"/>
            </a:srgbClr>
          </a:solidFill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17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05419" y="4204596"/>
            <a:ext cx="14567971" cy="14288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143494" y="4056959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421436" y="4056959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1910997" y="4056959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B9696"/>
            </a:solidFill>
          </p:spPr>
        </p:sp>
      </p:grpSp>
      <p:sp>
        <p:nvSpPr>
          <p:cNvPr id="11" name="AutoShape 11"/>
          <p:cNvSpPr/>
          <p:nvPr/>
        </p:nvSpPr>
        <p:spPr>
          <a:xfrm rot="5400000">
            <a:off x="470179" y="5054124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400000">
            <a:off x="5748121" y="5054124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5400000">
            <a:off x="11237682" y="5054124"/>
            <a:ext cx="1670480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467343" y="5351201"/>
            <a:ext cx="3638541" cy="562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4400" spc="-72" dirty="0">
                <a:solidFill>
                  <a:srgbClr val="665653"/>
                </a:solidFill>
                <a:ea typeface="Nanum Myeongjo Regular Bold"/>
              </a:rPr>
              <a:t>OVERVIEW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7343" y="6221533"/>
            <a:ext cx="4954815" cy="448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200" spc="-96" dirty="0">
                <a:solidFill>
                  <a:srgbClr val="665653"/>
                </a:solidFill>
                <a:ea typeface="Source Han Sans KR Normal"/>
              </a:rPr>
              <a:t>Regression vs Classification</a:t>
            </a:r>
            <a:r>
              <a:rPr lang="en-US" sz="2800" spc="-95" dirty="0">
                <a:solidFill>
                  <a:srgbClr val="665653"/>
                </a:solidFill>
                <a:ea typeface="Source Han Sans KR Normal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45285" y="5351201"/>
            <a:ext cx="3638541" cy="562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4400" spc="-72" dirty="0">
                <a:solidFill>
                  <a:srgbClr val="665653"/>
                </a:solidFill>
                <a:ea typeface="Nanum Myeongjo Regular Bold"/>
              </a:rPr>
              <a:t>HYPOTHESIS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67666" y="533400"/>
            <a:ext cx="792173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25"/>
              </a:lnSpc>
            </a:pPr>
            <a:r>
              <a:rPr lang="en-US" sz="6600" dirty="0">
                <a:solidFill>
                  <a:srgbClr val="704F48"/>
                </a:solidFill>
                <a:latin typeface="Crimson Roman Bold"/>
              </a:rPr>
              <a:t>CONTENTS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96E51D89-AE76-D7A2-66D1-FF4DDADC7B07}"/>
              </a:ext>
            </a:extLst>
          </p:cNvPr>
          <p:cNvSpPr txBox="1"/>
          <p:nvPr/>
        </p:nvSpPr>
        <p:spPr>
          <a:xfrm>
            <a:off x="12234846" y="5351201"/>
            <a:ext cx="3638541" cy="562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4400" spc="-72" dirty="0">
                <a:solidFill>
                  <a:srgbClr val="665653"/>
                </a:solidFill>
                <a:ea typeface="Nanum Myeongjo Regular Bold"/>
              </a:rPr>
              <a:t>COST FUNCTION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5219700"/>
            <a:ext cx="5180077" cy="220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6000"/>
              </a:lnSpc>
              <a:buFont typeface="Arial"/>
              <a:buChar char="•"/>
            </a:pPr>
            <a:r>
              <a:rPr lang="en-US" sz="3000" spc="-75">
                <a:solidFill>
                  <a:srgbClr val="665653"/>
                </a:solidFill>
                <a:ea typeface="Source Han Sans KR Normal"/>
              </a:rPr>
              <a:t>회사개요</a:t>
            </a:r>
          </a:p>
          <a:p>
            <a:pPr marL="647700" lvl="1" indent="-323850">
              <a:lnSpc>
                <a:spcPts val="6000"/>
              </a:lnSpc>
              <a:buFont typeface="Arial"/>
              <a:buChar char="•"/>
            </a:pPr>
            <a:r>
              <a:rPr lang="en-US" sz="3000" spc="-75">
                <a:solidFill>
                  <a:srgbClr val="665653"/>
                </a:solidFill>
                <a:ea typeface="Source Han Sans KR Normal"/>
              </a:rPr>
              <a:t>회사연혁</a:t>
            </a:r>
          </a:p>
          <a:p>
            <a:pPr marL="647700" lvl="1" indent="-323850" algn="l">
              <a:lnSpc>
                <a:spcPts val="5999"/>
              </a:lnSpc>
              <a:buFont typeface="Arial"/>
              <a:buChar char="•"/>
            </a:pPr>
            <a:r>
              <a:rPr lang="en-US" sz="2999" spc="-74">
                <a:solidFill>
                  <a:srgbClr val="665653"/>
                </a:solidFill>
                <a:ea typeface="Source Han Sans KR Normal"/>
              </a:rPr>
              <a:t>비즈니스 밸류</a:t>
            </a:r>
          </a:p>
        </p:txBody>
      </p:sp>
      <p:sp>
        <p:nvSpPr>
          <p:cNvPr id="5" name="AutoShape 5"/>
          <p:cNvSpPr/>
          <p:nvPr/>
        </p:nvSpPr>
        <p:spPr>
          <a:xfrm>
            <a:off x="715291" y="5138738"/>
            <a:ext cx="3859222" cy="0"/>
          </a:xfrm>
          <a:prstGeom prst="line">
            <a:avLst/>
          </a:prstGeom>
          <a:ln w="28575" cap="flat">
            <a:solidFill>
              <a:srgbClr val="AB969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7666" y="533400"/>
            <a:ext cx="792173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24"/>
              </a:lnSpc>
            </a:pPr>
            <a:r>
              <a:rPr lang="en-US" sz="6600" dirty="0">
                <a:solidFill>
                  <a:srgbClr val="704F48"/>
                </a:solidFill>
                <a:latin typeface="Crimson Roman Bold" panose="020B0600000101010101" charset="0"/>
              </a:rPr>
              <a:t>OVERVIEW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A1E63C-31A0-8C05-EBC5-E477F57A5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09" y="1741567"/>
            <a:ext cx="17145000" cy="7524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85A1B58-CF58-907F-CC4F-FDDD70C51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0" y="3543300"/>
            <a:ext cx="5287291" cy="2428238"/>
          </a:xfrm>
          <a:prstGeom prst="rect">
            <a:avLst/>
          </a:prstGeom>
          <a:effectLst>
            <a:outerShdw blurRad="152400" dist="38100" dir="1500000" sx="102000" sy="102000" algn="ctr" rotWithShape="0">
              <a:srgbClr val="000000">
                <a:alpha val="73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15291" y="654691"/>
            <a:ext cx="10562309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6600" spc="-179" dirty="0">
                <a:solidFill>
                  <a:srgbClr val="704F48"/>
                </a:solidFill>
                <a:latin typeface="Crimson Roman Bold" panose="020B0600000101010101" charset="0"/>
                <a:ea typeface="Nanum Myeongjo Regular Bold"/>
              </a:rPr>
              <a:t>EXAMPLE (binary classification)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B8EB2DF-83EC-458E-392B-206C3C4F1254}"/>
              </a:ext>
            </a:extLst>
          </p:cNvPr>
          <p:cNvSpPr txBox="1"/>
          <p:nvPr/>
        </p:nvSpPr>
        <p:spPr>
          <a:xfrm>
            <a:off x="1362074" y="7044220"/>
            <a:ext cx="14182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    ‘0’ </a:t>
            </a:r>
            <a:r>
              <a:rPr lang="ko-KR" altLang="en-US" sz="3200" dirty="0"/>
              <a:t>또는 </a:t>
            </a:r>
            <a:r>
              <a:rPr lang="en-US" altLang="ko-KR" sz="3200" dirty="0"/>
              <a:t>‘1’</a:t>
            </a:r>
            <a:r>
              <a:rPr lang="ko-KR" altLang="en-US" sz="3200" dirty="0"/>
              <a:t>으로</a:t>
            </a:r>
            <a:r>
              <a:rPr lang="en-US" altLang="ko-KR" sz="3200" dirty="0"/>
              <a:t> </a:t>
            </a:r>
            <a:r>
              <a:rPr lang="ko-KR" altLang="en-US" sz="3200" dirty="0"/>
              <a:t>구분               ▶            </a:t>
            </a:r>
            <a:r>
              <a:rPr lang="en-US" altLang="ko-KR" sz="3200" dirty="0"/>
              <a:t>Linear Regression</a:t>
            </a:r>
            <a:r>
              <a:rPr lang="ko-KR" altLang="en-US" sz="3200" dirty="0"/>
              <a:t>에서 문제 발생가능성 ↑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41E7923-2845-01DC-BE00-F40B6AA4C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3091026"/>
            <a:ext cx="13716000" cy="31718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4C93D049-F668-CC40-819A-65CFFDFFA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566" y="4883876"/>
            <a:ext cx="13243034" cy="484293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2E2E255-0A21-5D3E-A4AE-3B5CE95FB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566" y="159476"/>
            <a:ext cx="13243034" cy="4533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F0E20D4-12BF-A6B5-FB71-76224A168B4B}"/>
              </a:ext>
            </a:extLst>
          </p:cNvPr>
          <p:cNvSpPr txBox="1"/>
          <p:nvPr/>
        </p:nvSpPr>
        <p:spPr>
          <a:xfrm>
            <a:off x="304800" y="172176"/>
            <a:ext cx="3179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문제가 발생하지 않는 경우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92513-EC52-38BB-E5E5-2D6143878685}"/>
              </a:ext>
            </a:extLst>
          </p:cNvPr>
          <p:cNvSpPr txBox="1"/>
          <p:nvPr/>
        </p:nvSpPr>
        <p:spPr>
          <a:xfrm>
            <a:off x="304800" y="4857235"/>
            <a:ext cx="2882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문제가 발생하는 경우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E85335A-613D-C624-9C32-D3ED7D339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71500"/>
            <a:ext cx="9858704" cy="5105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D836266-F5A6-A92D-B5EB-17536DE5774F}"/>
              </a:ext>
            </a:extLst>
          </p:cNvPr>
          <p:cNvSpPr txBox="1"/>
          <p:nvPr/>
        </p:nvSpPr>
        <p:spPr>
          <a:xfrm>
            <a:off x="2905125" y="6092262"/>
            <a:ext cx="13639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기존 </a:t>
            </a:r>
            <a:r>
              <a:rPr lang="en-US" altLang="ko-KR" sz="3600" dirty="0"/>
              <a:t>Linear Regression</a:t>
            </a:r>
            <a:r>
              <a:rPr lang="ko-KR" altLang="en-US" sz="3600" dirty="0"/>
              <a:t>에서 사용하던 </a:t>
            </a:r>
            <a:endParaRPr lang="en-US" altLang="ko-KR" sz="3600" dirty="0"/>
          </a:p>
          <a:p>
            <a:pPr algn="ctr"/>
            <a:r>
              <a:rPr lang="en-US" altLang="ko-KR" sz="3600" dirty="0"/>
              <a:t>Hypothesis, H(x) = </a:t>
            </a:r>
            <a:r>
              <a:rPr lang="en-US" altLang="ko-KR" sz="3600" dirty="0" err="1"/>
              <a:t>Wx</a:t>
            </a:r>
            <a:r>
              <a:rPr lang="en-US" altLang="ko-KR" sz="3600" dirty="0"/>
              <a:t> + b</a:t>
            </a:r>
            <a:r>
              <a:rPr lang="ko-KR" altLang="en-US" sz="3600" dirty="0"/>
              <a:t>를 사용한다면</a:t>
            </a:r>
            <a:r>
              <a:rPr lang="en-US" altLang="ko-KR" sz="3600" dirty="0"/>
              <a:t>??</a:t>
            </a:r>
            <a:endParaRPr lang="ko-KR" altLang="en-US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29734C-D41D-CBB8-87F1-59C75A1A85DC}"/>
              </a:ext>
            </a:extLst>
          </p:cNvPr>
          <p:cNvSpPr txBox="1"/>
          <p:nvPr/>
        </p:nvSpPr>
        <p:spPr>
          <a:xfrm>
            <a:off x="2905125" y="7825261"/>
            <a:ext cx="13639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↓</a:t>
            </a:r>
            <a:endParaRPr lang="en-US" altLang="ko-KR" sz="3200" dirty="0"/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/>
              <a:t>실제 </a:t>
            </a:r>
            <a:r>
              <a:rPr lang="en-US" altLang="ko-KR" sz="3200" dirty="0"/>
              <a:t>mapping</a:t>
            </a:r>
            <a:r>
              <a:rPr lang="ko-KR" altLang="en-US" sz="3200" dirty="0"/>
              <a:t>하고자 하는 </a:t>
            </a:r>
            <a:r>
              <a:rPr lang="en-US" altLang="ko-KR" sz="3200" dirty="0"/>
              <a:t>‘0’ </a:t>
            </a:r>
            <a:r>
              <a:rPr lang="ko-KR" altLang="en-US" sz="3200" dirty="0"/>
              <a:t>또는 </a:t>
            </a:r>
            <a:r>
              <a:rPr lang="en-US" altLang="ko-KR" sz="3200" dirty="0"/>
              <a:t>‘1’</a:t>
            </a:r>
            <a:r>
              <a:rPr lang="ko-KR" altLang="en-US" sz="3200" dirty="0"/>
              <a:t>이 아닌 다른 값을 반환 하게 된다</a:t>
            </a:r>
            <a:r>
              <a:rPr lang="en-US" altLang="ko-KR" sz="3200" dirty="0"/>
              <a:t>! </a:t>
            </a:r>
            <a:endParaRPr lang="ko-KR" altLang="en-US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C1F975-3266-BCB6-B4B8-6A860A70FEF6}"/>
              </a:ext>
            </a:extLst>
          </p:cNvPr>
          <p:cNvSpPr txBox="1"/>
          <p:nvPr/>
        </p:nvSpPr>
        <p:spPr>
          <a:xfrm>
            <a:off x="10820400" y="595086"/>
            <a:ext cx="3204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/>
              <a:t>▶이진 분류를 그래프화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4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67666" y="504825"/>
            <a:ext cx="7921739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24"/>
              </a:lnSpc>
            </a:pPr>
            <a:r>
              <a:rPr lang="en-US" sz="6600" dirty="0">
                <a:solidFill>
                  <a:srgbClr val="704F48"/>
                </a:solidFill>
                <a:latin typeface="Crimson Roman Bold"/>
              </a:rPr>
              <a:t>SOLUTION</a:t>
            </a:r>
          </a:p>
          <a:p>
            <a:pPr>
              <a:lnSpc>
                <a:spcPts val="7224"/>
              </a:lnSpc>
            </a:pPr>
            <a:endParaRPr lang="en-US" sz="6600" dirty="0">
              <a:solidFill>
                <a:srgbClr val="704F48"/>
              </a:solidFill>
              <a:latin typeface="Crimson Roman Bold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C5D2956-5E3F-6DBC-B14B-0AE554EC4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2267988"/>
            <a:ext cx="3505200" cy="29337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7F22793-DB66-B6BD-676A-E6ACB91CB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42264"/>
            <a:ext cx="10829002" cy="563943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1395F50-6656-DE5D-517E-11BEFF7F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9400" y="5188857"/>
            <a:ext cx="3786188" cy="235396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DBF41B2-EFBD-5C66-4F81-8975BEE88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1" y="5391173"/>
            <a:ext cx="5555343" cy="397662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1A0B23F-1217-3C82-C736-7BC2ED874349}"/>
              </a:ext>
            </a:extLst>
          </p:cNvPr>
          <p:cNvSpPr txBox="1"/>
          <p:nvPr/>
        </p:nvSpPr>
        <p:spPr>
          <a:xfrm>
            <a:off x="5896429" y="8143337"/>
            <a:ext cx="1240538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rgbClr val="FF0000"/>
                </a:solidFill>
              </a:rPr>
              <a:t>Sigmoid function</a:t>
            </a:r>
            <a:r>
              <a:rPr lang="ko-KR" altLang="en-US" sz="2300" dirty="0"/>
              <a:t>을 사용하면 </a:t>
            </a:r>
            <a:r>
              <a:rPr lang="en-US" altLang="ko-KR" sz="2300" dirty="0"/>
              <a:t>0</a:t>
            </a:r>
            <a:r>
              <a:rPr lang="ko-KR" altLang="en-US" sz="2300" dirty="0"/>
              <a:t>과 </a:t>
            </a:r>
            <a:r>
              <a:rPr lang="en-US" altLang="ko-KR" sz="2300" dirty="0"/>
              <a:t>1</a:t>
            </a:r>
            <a:r>
              <a:rPr lang="ko-KR" altLang="en-US" sz="2300" dirty="0"/>
              <a:t>사이의 값으로 표현되어 </a:t>
            </a:r>
            <a:r>
              <a:rPr lang="en-US" altLang="ko-KR" sz="2300" dirty="0"/>
              <a:t>True or False</a:t>
            </a:r>
            <a:r>
              <a:rPr lang="ko-KR" altLang="en-US" sz="2300" dirty="0"/>
              <a:t>로 이진 분류가 가능하다</a:t>
            </a:r>
            <a:r>
              <a:rPr lang="en-US" altLang="ko-KR" sz="2300" dirty="0"/>
              <a:t>!</a:t>
            </a:r>
            <a:endParaRPr lang="ko-KR" altLang="en-US" sz="2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7"/>
          <p:cNvSpPr txBox="1"/>
          <p:nvPr/>
        </p:nvSpPr>
        <p:spPr>
          <a:xfrm>
            <a:off x="4514850" y="4112833"/>
            <a:ext cx="9258300" cy="1030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8000" spc="-179" dirty="0">
                <a:solidFill>
                  <a:srgbClr val="704F48"/>
                </a:solidFill>
                <a:ea typeface="Nanum Myeongjo Regular Bold"/>
              </a:rPr>
              <a:t>What is cost function?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26207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7"/>
          <p:cNvSpPr txBox="1"/>
          <p:nvPr/>
        </p:nvSpPr>
        <p:spPr>
          <a:xfrm>
            <a:off x="715291" y="654691"/>
            <a:ext cx="12207535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179" dirty="0">
                <a:solidFill>
                  <a:srgbClr val="704F48"/>
                </a:solidFill>
                <a:ea typeface="Nanum Myeongjo Regular Bold"/>
              </a:rPr>
              <a:t>Gradient descent algorithm?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-180975" y="9927592"/>
            <a:ext cx="18649950" cy="718816"/>
            <a:chOff x="0" y="0"/>
            <a:chExt cx="4911921" cy="1893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911921" cy="189318"/>
            </a:xfrm>
            <a:custGeom>
              <a:avLst/>
              <a:gdLst/>
              <a:ahLst/>
              <a:cxnLst/>
              <a:rect l="l" t="t" r="r" b="b"/>
              <a:pathLst>
                <a:path w="4911921" h="189318">
                  <a:moveTo>
                    <a:pt x="0" y="0"/>
                  </a:moveTo>
                  <a:lnTo>
                    <a:pt x="4911921" y="0"/>
                  </a:lnTo>
                  <a:lnTo>
                    <a:pt x="4911921" y="189318"/>
                  </a:lnTo>
                  <a:lnTo>
                    <a:pt x="0" y="189318"/>
                  </a:lnTo>
                  <a:close/>
                </a:path>
              </a:pathLst>
            </a:custGeom>
            <a:solidFill>
              <a:srgbClr val="D1CAC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B2B746D4-7891-8FA6-8C4E-9707F15DA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851463"/>
            <a:ext cx="11196637" cy="77808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224</Words>
  <Application>Microsoft Office PowerPoint</Application>
  <PresentationFormat>사용자 지정</PresentationFormat>
  <Paragraphs>43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Calibri</vt:lpstr>
      <vt:lpstr>Crimson Roman Bold</vt:lpstr>
      <vt:lpstr>Nanum Myeongjo Regular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 테마의 사업계획서 프레젠테이션</dc:title>
  <dc:creator>Kim</dc:creator>
  <cp:lastModifiedBy>김 인우</cp:lastModifiedBy>
  <cp:revision>5</cp:revision>
  <dcterms:created xsi:type="dcterms:W3CDTF">2006-08-16T00:00:00Z</dcterms:created>
  <dcterms:modified xsi:type="dcterms:W3CDTF">2023-06-25T09:45:27Z</dcterms:modified>
  <dc:identifier>DAFmjcNqYaw</dc:identifier>
</cp:coreProperties>
</file>